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36"/>
  </p:notesMasterIdLst>
  <p:sldIdLst>
    <p:sldId id="256" r:id="rId2"/>
    <p:sldId id="259" r:id="rId3"/>
    <p:sldId id="257" r:id="rId4"/>
    <p:sldId id="258" r:id="rId5"/>
    <p:sldId id="260" r:id="rId6"/>
    <p:sldId id="264" r:id="rId7"/>
    <p:sldId id="261" r:id="rId8"/>
    <p:sldId id="278" r:id="rId9"/>
    <p:sldId id="262" r:id="rId10"/>
    <p:sldId id="271" r:id="rId11"/>
    <p:sldId id="272" r:id="rId12"/>
    <p:sldId id="273" r:id="rId13"/>
    <p:sldId id="263" r:id="rId14"/>
    <p:sldId id="266" r:id="rId15"/>
    <p:sldId id="267" r:id="rId16"/>
    <p:sldId id="268" r:id="rId17"/>
    <p:sldId id="269" r:id="rId18"/>
    <p:sldId id="275" r:id="rId19"/>
    <p:sldId id="270" r:id="rId20"/>
    <p:sldId id="274" r:id="rId21"/>
    <p:sldId id="276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96" r:id="rId30"/>
    <p:sldId id="286" r:id="rId31"/>
    <p:sldId id="287" r:id="rId32"/>
    <p:sldId id="295" r:id="rId33"/>
    <p:sldId id="297" r:id="rId34"/>
    <p:sldId id="298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1" autoAdjust="0"/>
    <p:restoredTop sz="94660"/>
  </p:normalViewPr>
  <p:slideViewPr>
    <p:cSldViewPr>
      <p:cViewPr>
        <p:scale>
          <a:sx n="100" d="100"/>
          <a:sy n="100" d="100"/>
        </p:scale>
        <p:origin x="-132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AE91808-427B-4252-A54A-718E99CAF629}" type="datetimeFigureOut">
              <a:rPr lang="en-US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95A5722-0907-45A8-B6DC-C6D5FDE889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CE26F-9846-4AEE-B772-C3F13FBEFE53}" type="datetimeFigureOut">
              <a:rPr lang="en-US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9B3DA-9DD9-4F3C-BA02-F22BBB6FD8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8C96E-3969-4F51-831E-9BEC468A3FD0}" type="datetimeFigureOut">
              <a:rPr lang="en-US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D413A-E61A-46F3-B484-FF713ED35D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8D806-81A1-4661-9B1B-69A2039F1BBD}" type="datetimeFigureOut">
              <a:rPr lang="en-US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75E71-5A67-41BD-B7C4-06E256B2B3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98A02-5683-4B1B-975F-3CC108161DEC}" type="datetimeFigureOut">
              <a:rPr lang="en-US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32AA4-42A9-4E95-B264-DB8329DDF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8EAC4-F1BD-4C73-9F7E-E7E6587427F5}" type="datetimeFigureOut">
              <a:rPr lang="en-US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941CB-5BD9-4913-945D-99A8C289C6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F86EE-507F-4256-8440-55DB342DA25D}" type="datetimeFigureOut">
              <a:rPr lang="en-US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C5DD2-A512-4CC1-8D2F-75F07CBDB6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0558D-D550-4D3C-9187-90DB6210F49A}" type="datetimeFigureOut">
              <a:rPr lang="en-US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DBC25-556A-4D19-9404-E4799DED9A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94847-1B0A-4606-87E4-00E1752D21BB}" type="datetimeFigureOut">
              <a:rPr lang="en-US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A878D-12B2-4BD2-BE12-704B88992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95F34-BC54-4CF2-ADB8-145E4CBB7A5C}" type="datetimeFigureOut">
              <a:rPr lang="en-US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2B9D8-E175-4D40-81F2-E511D59DB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9256C-293D-4B24-B140-01377D64A26F}" type="datetimeFigureOut">
              <a:rPr lang="en-US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864B0-2C50-40D2-A51F-D8943DF70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AEA98-065B-4210-8610-C24A5AB819DE}" type="datetimeFigureOut">
              <a:rPr lang="en-US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9876B-46AF-429F-928F-B0888EEBDF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2CFDB2-D806-4B12-8E13-EFB2EB3202DC}" type="datetimeFigureOut">
              <a:rPr lang="en-US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3A16EF6-81C4-4F9A-ABE7-4BADD4597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59" r:id="rId2"/>
    <p:sldLayoutId id="2147483961" r:id="rId3"/>
    <p:sldLayoutId id="2147483958" r:id="rId4"/>
    <p:sldLayoutId id="2147483957" r:id="rId5"/>
    <p:sldLayoutId id="2147483956" r:id="rId6"/>
    <p:sldLayoutId id="2147483955" r:id="rId7"/>
    <p:sldLayoutId id="2147483954" r:id="rId8"/>
    <p:sldLayoutId id="2147483962" r:id="rId9"/>
    <p:sldLayoutId id="2147483953" r:id="rId10"/>
    <p:sldLayoutId id="214748395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Superficial Fungal Infections</a:t>
            </a:r>
            <a:endParaRPr lang="en-US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en-US" smtClean="0"/>
              <a:t>Lorie D. Gottwald, MD</a:t>
            </a:r>
          </a:p>
          <a:p>
            <a:pPr marR="0"/>
            <a:r>
              <a:rPr lang="en-US" smtClean="0"/>
              <a:t>Professor and Chief, Division of Dermatology</a:t>
            </a:r>
          </a:p>
          <a:p>
            <a:pPr marR="0"/>
            <a:r>
              <a:rPr lang="en-US" smtClean="0"/>
              <a:t>University of Toledo Medical Center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Trichophyton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Macroconidia are less distinctive and are often absent. Microconidia are more important and their shape, size and arrangement should be noted.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Microsporium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Macroconidia with rough walls, microconidia may also be present. It is essential to observe macroconidia to make the identification.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Epidermophyton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Smooth walled macroconidia only found in clusters of two or three, no microconidia, colonies a green-brown to khaki color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Dermatophytoses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Clinical categories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capitis</a:t>
            </a:r>
            <a:r>
              <a:rPr lang="en-US" dirty="0" smtClean="0"/>
              <a:t>/</a:t>
            </a:r>
            <a:r>
              <a:rPr lang="en-US" dirty="0" err="1" smtClean="0"/>
              <a:t>favosa</a:t>
            </a:r>
            <a:r>
              <a:rPr lang="en-US" dirty="0" smtClean="0"/>
              <a:t>/</a:t>
            </a:r>
            <a:r>
              <a:rPr lang="en-US" dirty="0" err="1" smtClean="0"/>
              <a:t>barbae</a:t>
            </a:r>
            <a:r>
              <a:rPr lang="en-US" dirty="0" smtClean="0"/>
              <a:t>/</a:t>
            </a:r>
            <a:r>
              <a:rPr lang="en-US" dirty="0" err="1" smtClean="0"/>
              <a:t>piedra</a:t>
            </a: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corporis</a:t>
            </a:r>
            <a:r>
              <a:rPr lang="en-US" dirty="0" smtClean="0"/>
              <a:t>/</a:t>
            </a:r>
            <a:r>
              <a:rPr lang="en-US" dirty="0" err="1" smtClean="0"/>
              <a:t>cruris</a:t>
            </a:r>
            <a:r>
              <a:rPr lang="en-US" dirty="0" smtClean="0"/>
              <a:t>/</a:t>
            </a:r>
            <a:r>
              <a:rPr lang="en-US" dirty="0" err="1" smtClean="0"/>
              <a:t>manum</a:t>
            </a:r>
            <a:r>
              <a:rPr lang="en-US" dirty="0" smtClean="0"/>
              <a:t>/</a:t>
            </a:r>
            <a:r>
              <a:rPr lang="en-US" dirty="0" err="1" smtClean="0"/>
              <a:t>pedis</a:t>
            </a: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Onychomycoses</a:t>
            </a: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Unusual variant: </a:t>
            </a: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nigra</a:t>
            </a:r>
            <a:r>
              <a:rPr lang="en-US" dirty="0" smtClean="0"/>
              <a:t>—Mottled brown-green </a:t>
            </a:r>
            <a:r>
              <a:rPr lang="en-US" dirty="0" err="1" smtClean="0"/>
              <a:t>palmar</a:t>
            </a:r>
            <a:r>
              <a:rPr lang="en-US" dirty="0" smtClean="0"/>
              <a:t> discoloration of palms; tropical or sub-tropics; </a:t>
            </a:r>
            <a:r>
              <a:rPr lang="en-US" dirty="0" err="1" smtClean="0"/>
              <a:t>dematiaceous</a:t>
            </a:r>
            <a:r>
              <a:rPr lang="en-US" dirty="0" smtClean="0"/>
              <a:t> fungi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Broadly:  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Hair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Body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Nails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Dermatophytoses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Tinea capitis</a:t>
            </a:r>
          </a:p>
          <a:p>
            <a:pPr lvl="1"/>
            <a:r>
              <a:rPr lang="en-US" smtClean="0"/>
              <a:t>Any of the genera Trichophyton or Microsporum </a:t>
            </a:r>
            <a:r>
              <a:rPr lang="en-US" i="1" smtClean="0"/>
              <a:t>except T. concentricum</a:t>
            </a:r>
          </a:p>
          <a:p>
            <a:pPr lvl="3"/>
            <a:r>
              <a:rPr lang="en-US" smtClean="0"/>
              <a:t>Most common worldwide:  </a:t>
            </a:r>
            <a:r>
              <a:rPr lang="en-US" i="1" smtClean="0"/>
              <a:t>M. canis</a:t>
            </a:r>
          </a:p>
          <a:p>
            <a:pPr lvl="3"/>
            <a:r>
              <a:rPr lang="en-US" smtClean="0"/>
              <a:t>Most  common in United States:  </a:t>
            </a:r>
            <a:r>
              <a:rPr lang="en-US" i="1" smtClean="0"/>
              <a:t>T. tonsurans</a:t>
            </a:r>
          </a:p>
          <a:p>
            <a:pPr lvl="1"/>
            <a:r>
              <a:rPr lang="en-US" smtClean="0"/>
              <a:t>Typically, children aged 3-14</a:t>
            </a:r>
          </a:p>
          <a:p>
            <a:pPr lvl="1"/>
            <a:r>
              <a:rPr lang="en-US" smtClean="0"/>
              <a:t>More common in African-Americans</a:t>
            </a:r>
          </a:p>
          <a:p>
            <a:pPr lvl="1"/>
            <a:r>
              <a:rPr lang="en-US" smtClean="0"/>
              <a:t>Asymptomatic carriers hard to detect</a:t>
            </a:r>
          </a:p>
          <a:p>
            <a:pPr lvl="1"/>
            <a:r>
              <a:rPr lang="en-US" smtClean="0"/>
              <a:t>Can be transmitted by fomites</a:t>
            </a:r>
          </a:p>
          <a:p>
            <a:pPr lvl="1"/>
            <a:r>
              <a:rPr lang="en-US" smtClean="0"/>
              <a:t>Infectious organisms can be harbored for long periods</a:t>
            </a:r>
          </a:p>
          <a:p>
            <a:pPr lvl="2"/>
            <a:endParaRPr lang="en-US" i="1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Dermatophytes</a:t>
            </a:r>
            <a:r>
              <a:rPr lang="en-US" dirty="0" smtClean="0"/>
              <a:t>: Hair Examination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err="1" smtClean="0"/>
              <a:t>Ectothrix</a:t>
            </a:r>
            <a:r>
              <a:rPr lang="en-US" dirty="0" smtClean="0"/>
              <a:t>: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Small or large </a:t>
            </a:r>
            <a:r>
              <a:rPr lang="en-US" dirty="0" err="1" smtClean="0"/>
              <a:t>arthroconidia</a:t>
            </a:r>
            <a:r>
              <a:rPr lang="en-US" dirty="0" smtClean="0"/>
              <a:t> forming a sheath around the hair shaft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Start around </a:t>
            </a:r>
            <a:r>
              <a:rPr lang="en-US" dirty="0" err="1" smtClean="0"/>
              <a:t>perifollicular</a:t>
            </a:r>
            <a:r>
              <a:rPr lang="en-US" dirty="0" smtClean="0"/>
              <a:t> stratum </a:t>
            </a:r>
            <a:r>
              <a:rPr lang="en-US" dirty="0" err="1" smtClean="0"/>
              <a:t>corneum</a:t>
            </a:r>
            <a:r>
              <a:rPr lang="en-US" dirty="0" smtClean="0"/>
              <a:t>, then descend into hair shaft and move up the surface replacing cortex keratin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err="1" smtClean="0"/>
              <a:t>Endothrix</a:t>
            </a:r>
            <a:r>
              <a:rPr lang="en-US" dirty="0" smtClean="0"/>
              <a:t>: 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 </a:t>
            </a:r>
            <a:r>
              <a:rPr lang="en-US" dirty="0" err="1" smtClean="0"/>
              <a:t>Arthroconidia</a:t>
            </a:r>
            <a:r>
              <a:rPr lang="en-US" dirty="0" smtClean="0"/>
              <a:t> within the hair shaft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Replace </a:t>
            </a:r>
            <a:r>
              <a:rPr lang="en-US" dirty="0" err="1" smtClean="0"/>
              <a:t>intrapilary</a:t>
            </a:r>
            <a:r>
              <a:rPr lang="en-US" dirty="0" smtClean="0"/>
              <a:t> keratin and make the hair fragile—prone to breakage—”black dot” pattern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Fluorescence:  Wood’s lamp may detect </a:t>
            </a:r>
            <a:r>
              <a:rPr lang="en-US" dirty="0" err="1" smtClean="0"/>
              <a:t>pteridine</a:t>
            </a:r>
            <a:r>
              <a:rPr lang="en-US" dirty="0" smtClean="0"/>
              <a:t> fluorescence of certain pathogens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Ectothrix</a:t>
            </a:r>
            <a:r>
              <a:rPr lang="en-US" dirty="0" smtClean="0"/>
              <a:t> </a:t>
            </a:r>
            <a:r>
              <a:rPr lang="en-US" i="1" dirty="0" smtClean="0"/>
              <a:t>M. </a:t>
            </a:r>
            <a:r>
              <a:rPr lang="en-US" i="1" dirty="0" err="1" smtClean="0"/>
              <a:t>canis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M. </a:t>
            </a:r>
            <a:r>
              <a:rPr lang="en-US" i="1" dirty="0" err="1" smtClean="0"/>
              <a:t>audouinii</a:t>
            </a:r>
            <a:r>
              <a:rPr lang="en-US" i="1" dirty="0" smtClean="0"/>
              <a:t> </a:t>
            </a:r>
            <a:r>
              <a:rPr lang="en-US" dirty="0" smtClean="0"/>
              <a:t>positive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Endothrix</a:t>
            </a:r>
            <a:r>
              <a:rPr lang="en-US" dirty="0" smtClean="0"/>
              <a:t> </a:t>
            </a:r>
            <a:r>
              <a:rPr lang="en-US" i="1" dirty="0" smtClean="0"/>
              <a:t>T. </a:t>
            </a:r>
            <a:r>
              <a:rPr lang="en-US" i="1" dirty="0" err="1" smtClean="0"/>
              <a:t>tonsurans</a:t>
            </a:r>
            <a:r>
              <a:rPr lang="en-US" i="1" dirty="0" smtClean="0"/>
              <a:t> </a:t>
            </a:r>
            <a:r>
              <a:rPr lang="en-US" dirty="0" smtClean="0"/>
              <a:t>negative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Dermatophytoses: Tinea capitis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Clinical findings depend on the etiology of the tinea: Inflammatory, non-inflammatory, black-dot, favus </a:t>
            </a:r>
          </a:p>
          <a:p>
            <a:r>
              <a:rPr lang="en-US" smtClean="0"/>
              <a:t>Inflammatory</a:t>
            </a:r>
          </a:p>
          <a:p>
            <a:pPr lvl="1"/>
            <a:r>
              <a:rPr lang="en-US" smtClean="0"/>
              <a:t>Usually seen with zoophilic or geophilic sources</a:t>
            </a:r>
          </a:p>
          <a:p>
            <a:pPr lvl="1"/>
            <a:r>
              <a:rPr lang="en-US" smtClean="0"/>
              <a:t>Hypersensitivity reaction</a:t>
            </a:r>
          </a:p>
          <a:p>
            <a:pPr lvl="1"/>
            <a:r>
              <a:rPr lang="en-US" smtClean="0"/>
              <a:t>Pustules to kerion formation</a:t>
            </a:r>
          </a:p>
          <a:p>
            <a:pPr lvl="1"/>
            <a:r>
              <a:rPr lang="en-US" smtClean="0"/>
              <a:t>Can result in scarring alopecia</a:t>
            </a:r>
          </a:p>
          <a:p>
            <a:pPr lvl="1"/>
            <a:r>
              <a:rPr lang="en-US" smtClean="0"/>
              <a:t>May be associated with systemic symptoms:  posterior lymphadenopathy/fever/pain</a:t>
            </a:r>
          </a:p>
          <a:p>
            <a:pPr lvl="1"/>
            <a:r>
              <a:rPr lang="en-US" smtClean="0"/>
              <a:t>Need to treat secondary infection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Dermatophytoses: Tinea capitis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Non-inflammatory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Usually </a:t>
            </a:r>
            <a:r>
              <a:rPr lang="en-US" dirty="0" err="1" smtClean="0"/>
              <a:t>anthropophilic</a:t>
            </a:r>
            <a:r>
              <a:rPr lang="en-US" dirty="0" smtClean="0"/>
              <a:t> source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Prominent scaling but little </a:t>
            </a:r>
            <a:r>
              <a:rPr lang="en-US" dirty="0" err="1" smtClean="0"/>
              <a:t>erythema</a:t>
            </a: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Hairs may break off above the scalp—may not have overt hair loss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May or may not fluoresce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“Black dot”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T. </a:t>
            </a:r>
            <a:r>
              <a:rPr lang="en-US" dirty="0" err="1" smtClean="0"/>
              <a:t>tonsurans</a:t>
            </a:r>
            <a:r>
              <a:rPr lang="en-US" dirty="0" smtClean="0"/>
              <a:t> and T. </a:t>
            </a:r>
            <a:r>
              <a:rPr lang="en-US" dirty="0" err="1" smtClean="0"/>
              <a:t>violaceum</a:t>
            </a: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Broken hairs at scalp level give the appearance of black dots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Scaling present; inflammation varies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Dermatophytosis: Tinea capitis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Favus</a:t>
            </a:r>
          </a:p>
          <a:p>
            <a:pPr lvl="1"/>
            <a:r>
              <a:rPr lang="en-US" smtClean="0"/>
              <a:t>Also known as tinea favosa</a:t>
            </a:r>
          </a:p>
          <a:p>
            <a:pPr lvl="1"/>
            <a:r>
              <a:rPr lang="en-US" smtClean="0"/>
              <a:t>Chronic infection of the scalp associated with thick, yellow crusts known as scutula</a:t>
            </a:r>
          </a:p>
          <a:p>
            <a:pPr lvl="1"/>
            <a:r>
              <a:rPr lang="en-US" smtClean="0"/>
              <a:t>Leads to scarring alopecia</a:t>
            </a:r>
          </a:p>
          <a:p>
            <a:pPr lvl="1"/>
            <a:r>
              <a:rPr lang="en-US" smtClean="0"/>
              <a:t>Associated with malnutrition and poor hygiene; seen almost exclusively in underdeveloped areas</a:t>
            </a:r>
          </a:p>
          <a:p>
            <a:pPr lvl="1"/>
            <a:r>
              <a:rPr lang="en-US" i="1" smtClean="0"/>
              <a:t>T. schoenleinii </a:t>
            </a:r>
            <a:r>
              <a:rPr lang="en-US" smtClean="0"/>
              <a:t>most common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List the major categories of fungi that lead to disease states in humans</a:t>
            </a:r>
          </a:p>
          <a:p>
            <a:endParaRPr lang="en-US" smtClean="0"/>
          </a:p>
          <a:p>
            <a:r>
              <a:rPr lang="en-US" smtClean="0"/>
              <a:t>Identify the clinical presentation associated with these pathogens and their appropriate work up</a:t>
            </a:r>
          </a:p>
          <a:p>
            <a:endParaRPr lang="en-US" smtClean="0"/>
          </a:p>
          <a:p>
            <a:r>
              <a:rPr lang="en-US" smtClean="0"/>
              <a:t>List appropriate therapeutic interventions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Tinea favosum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Dermatophytoses</a:t>
            </a:r>
            <a:r>
              <a:rPr lang="en-US" dirty="0" smtClean="0"/>
              <a:t>: </a:t>
            </a: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barbae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Source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Used to be seen with contaminated razors in barber shops; now usually direct contract from a </a:t>
            </a:r>
            <a:r>
              <a:rPr lang="en-US" dirty="0" err="1" smtClean="0"/>
              <a:t>zoophilic</a:t>
            </a:r>
            <a:r>
              <a:rPr lang="en-US" dirty="0" smtClean="0"/>
              <a:t> source—cattle/horses/dogs</a:t>
            </a:r>
          </a:p>
          <a:p>
            <a:pPr lvl="2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i="1" dirty="0" smtClean="0"/>
              <a:t>T. </a:t>
            </a:r>
            <a:r>
              <a:rPr lang="en-US" i="1" dirty="0" err="1" smtClean="0"/>
              <a:t>mentagrophytes</a:t>
            </a:r>
            <a:r>
              <a:rPr lang="en-US" dirty="0" smtClean="0"/>
              <a:t>, </a:t>
            </a:r>
            <a:r>
              <a:rPr lang="en-US" i="1" dirty="0" smtClean="0"/>
              <a:t>T. </a:t>
            </a:r>
            <a:r>
              <a:rPr lang="en-US" i="1" dirty="0" err="1" smtClean="0"/>
              <a:t>verrucosum</a:t>
            </a:r>
            <a:r>
              <a:rPr lang="en-US" dirty="0" smtClean="0"/>
              <a:t>; rarely </a:t>
            </a:r>
            <a:r>
              <a:rPr lang="en-US" i="1" dirty="0" smtClean="0"/>
              <a:t>M. </a:t>
            </a:r>
            <a:r>
              <a:rPr lang="en-US" i="1" dirty="0" err="1" smtClean="0"/>
              <a:t>canis</a:t>
            </a:r>
            <a:endParaRPr lang="en-US" i="1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Unilateral; more often in beard than mustache distribution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Subtypes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Inflammatory:  Similar to a </a:t>
            </a:r>
            <a:r>
              <a:rPr lang="en-US" dirty="0" err="1" smtClean="0"/>
              <a:t>kerion</a:t>
            </a:r>
            <a:r>
              <a:rPr lang="en-US" dirty="0" smtClean="0"/>
              <a:t>; pustule formation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Superficial:  Small </a:t>
            </a:r>
            <a:r>
              <a:rPr lang="en-US" dirty="0" err="1" smtClean="0"/>
              <a:t>perifollicular</a:t>
            </a:r>
            <a:r>
              <a:rPr lang="en-US" dirty="0" smtClean="0"/>
              <a:t> papules and pustules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Circinate</a:t>
            </a:r>
            <a:r>
              <a:rPr lang="en-US" dirty="0" smtClean="0"/>
              <a:t>:  Active, scaling spreading </a:t>
            </a:r>
            <a:r>
              <a:rPr lang="en-US" dirty="0" err="1" smtClean="0"/>
              <a:t>vesiculopustular</a:t>
            </a:r>
            <a:r>
              <a:rPr lang="en-US" dirty="0" smtClean="0"/>
              <a:t> border—similar to </a:t>
            </a: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corporis</a:t>
            </a:r>
            <a:endParaRPr lang="en-US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Dermatophytes: Tinea corporis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Transmission from </a:t>
            </a:r>
            <a:r>
              <a:rPr lang="en-US" dirty="0" err="1" smtClean="0"/>
              <a:t>anthropohilic</a:t>
            </a:r>
            <a:r>
              <a:rPr lang="en-US" dirty="0" smtClean="0"/>
              <a:t> and </a:t>
            </a:r>
            <a:r>
              <a:rPr lang="en-US" dirty="0" err="1" smtClean="0"/>
              <a:t>zoophilic</a:t>
            </a:r>
            <a:r>
              <a:rPr lang="en-US" dirty="0" smtClean="0"/>
              <a:t> sources predominate; autoinoculation may also occur—i.e. from feet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Children and animals common— </a:t>
            </a:r>
            <a:r>
              <a:rPr lang="en-US" i="1" dirty="0" smtClean="0"/>
              <a:t>M. </a:t>
            </a:r>
            <a:r>
              <a:rPr lang="en-US" i="1" dirty="0" err="1" smtClean="0"/>
              <a:t>canis</a:t>
            </a:r>
            <a:endParaRPr lang="en-US" i="1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Wrestlers </a:t>
            </a:r>
            <a:r>
              <a:rPr lang="en-US" dirty="0" err="1" smtClean="0"/>
              <a:t>pron</a:t>
            </a:r>
            <a:r>
              <a:rPr lang="en-US" dirty="0" smtClean="0"/>
              <a:t>—also for herpes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Humid climates, occlusive clothing contribute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imbracata</a:t>
            </a:r>
            <a:r>
              <a:rPr lang="en-US" dirty="0" smtClean="0"/>
              <a:t>:  Variant presenting as concentric rings limited to South/Central America, South Pacific; </a:t>
            </a:r>
            <a:r>
              <a:rPr lang="en-US" i="1" dirty="0" smtClean="0"/>
              <a:t>T.</a:t>
            </a:r>
            <a:r>
              <a:rPr lang="en-US" dirty="0" smtClean="0"/>
              <a:t> </a:t>
            </a:r>
            <a:r>
              <a:rPr lang="en-US" i="1" dirty="0" err="1" smtClean="0"/>
              <a:t>concentricum</a:t>
            </a:r>
            <a:r>
              <a:rPr lang="en-US" dirty="0" smtClean="0"/>
              <a:t> source 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i="1" dirty="0" smtClean="0"/>
              <a:t>T. </a:t>
            </a:r>
            <a:r>
              <a:rPr lang="en-US" i="1" dirty="0" err="1" smtClean="0"/>
              <a:t>rubrum</a:t>
            </a:r>
            <a:r>
              <a:rPr lang="en-US" i="1" dirty="0" smtClean="0"/>
              <a:t>, T. </a:t>
            </a:r>
            <a:r>
              <a:rPr lang="en-US" i="1" dirty="0" err="1" smtClean="0"/>
              <a:t>mentagrophytes</a:t>
            </a:r>
            <a:r>
              <a:rPr lang="en-US" i="1" dirty="0" smtClean="0"/>
              <a:t>, M. </a:t>
            </a:r>
            <a:r>
              <a:rPr lang="en-US" i="1" dirty="0" err="1" smtClean="0"/>
              <a:t>canis</a:t>
            </a:r>
            <a:r>
              <a:rPr lang="en-US" i="1" dirty="0" smtClean="0"/>
              <a:t>, T. </a:t>
            </a:r>
            <a:r>
              <a:rPr lang="en-US" i="1" dirty="0" err="1" smtClean="0"/>
              <a:t>tonsurans</a:t>
            </a:r>
            <a:r>
              <a:rPr lang="en-US" i="1" dirty="0" smtClean="0"/>
              <a:t> </a:t>
            </a:r>
            <a:r>
              <a:rPr lang="en-US" dirty="0" smtClean="0"/>
              <a:t>common 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Dermatophytosis</a:t>
            </a:r>
            <a:r>
              <a:rPr lang="en-US" dirty="0" smtClean="0"/>
              <a:t>:  </a:t>
            </a: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corporis</a:t>
            </a:r>
            <a:endParaRPr lang="en-US" dirty="0"/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Clinical presentation</a:t>
            </a:r>
          </a:p>
          <a:p>
            <a:pPr lvl="1"/>
            <a:r>
              <a:rPr lang="en-US" smtClean="0"/>
              <a:t>Annular lesion with erythema and scale</a:t>
            </a:r>
          </a:p>
          <a:p>
            <a:pPr lvl="1"/>
            <a:r>
              <a:rPr lang="en-US" smtClean="0"/>
              <a:t>Spreads centrifugally</a:t>
            </a:r>
          </a:p>
          <a:p>
            <a:pPr lvl="1"/>
            <a:r>
              <a:rPr lang="en-US" smtClean="0"/>
              <a:t>May be vesicular or edematous at margin</a:t>
            </a:r>
          </a:p>
          <a:p>
            <a:pPr lvl="1"/>
            <a:r>
              <a:rPr lang="en-US" smtClean="0"/>
              <a:t>Polycyclic or psoriasiform</a:t>
            </a:r>
          </a:p>
          <a:p>
            <a:pPr lvl="1"/>
            <a:r>
              <a:rPr lang="en-US" smtClean="0"/>
              <a:t>Majocchi’s granuloma:  Deeper, granulomatous papules or plaques, often in women who shave their legs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Dermatophytosis: Tinea cruris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err="1" smtClean="0"/>
              <a:t>Coloquially</a:t>
            </a:r>
            <a:r>
              <a:rPr lang="en-US" dirty="0" smtClean="0"/>
              <a:t> known as “jock itch”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“</a:t>
            </a:r>
            <a:r>
              <a:rPr lang="en-US" dirty="0" err="1" smtClean="0"/>
              <a:t>Cruris</a:t>
            </a:r>
            <a:r>
              <a:rPr lang="en-US" dirty="0" smtClean="0"/>
              <a:t>” is  Latin for  “of the leg;” may also be seen on </a:t>
            </a:r>
            <a:r>
              <a:rPr lang="en-US" dirty="0" err="1" smtClean="0"/>
              <a:t>mons</a:t>
            </a:r>
            <a:r>
              <a:rPr lang="en-US" dirty="0" smtClean="0"/>
              <a:t>, buttocks, genitalia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More common in men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Exacerbated by warm, moist clothing; adults greater than children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i="1" dirty="0" smtClean="0"/>
              <a:t>T. </a:t>
            </a:r>
            <a:r>
              <a:rPr lang="en-US" i="1" dirty="0" err="1" smtClean="0"/>
              <a:t>rubrum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E. </a:t>
            </a:r>
            <a:r>
              <a:rPr lang="en-US" i="1" dirty="0" err="1" smtClean="0"/>
              <a:t>floccosum</a:t>
            </a:r>
            <a:r>
              <a:rPr lang="en-US" i="1" dirty="0" smtClean="0"/>
              <a:t> </a:t>
            </a:r>
            <a:r>
              <a:rPr lang="en-US" dirty="0" smtClean="0"/>
              <a:t>most common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err="1" smtClean="0"/>
              <a:t>Anthropohilic</a:t>
            </a:r>
            <a:r>
              <a:rPr lang="en-US" dirty="0" smtClean="0"/>
              <a:t>; auto-inoculation from </a:t>
            </a:r>
            <a:r>
              <a:rPr lang="en-US" dirty="0" err="1" smtClean="0"/>
              <a:t>resrvoir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Well-demarcated </a:t>
            </a:r>
            <a:r>
              <a:rPr lang="en-US" dirty="0" err="1" smtClean="0"/>
              <a:t>erythematous</a:t>
            </a:r>
            <a:r>
              <a:rPr lang="en-US" dirty="0" smtClean="0"/>
              <a:t> plaques with scale and an active border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Dermatophytosis</a:t>
            </a:r>
            <a:r>
              <a:rPr lang="en-US" dirty="0" smtClean="0"/>
              <a:t>: </a:t>
            </a: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manum</a:t>
            </a:r>
            <a:r>
              <a:rPr lang="en-US" dirty="0" smtClean="0"/>
              <a:t>/</a:t>
            </a:r>
            <a:r>
              <a:rPr lang="en-US" dirty="0" err="1" smtClean="0"/>
              <a:t>pedis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Hands and feet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Worldwide prevalence; most common </a:t>
            </a:r>
            <a:r>
              <a:rPr lang="en-US" dirty="0" err="1" smtClean="0"/>
              <a:t>dermatophytosis</a:t>
            </a:r>
            <a:r>
              <a:rPr lang="en-US" dirty="0" smtClean="0"/>
              <a:t>; </a:t>
            </a: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pedis</a:t>
            </a:r>
            <a:r>
              <a:rPr lang="en-US" dirty="0" smtClean="0"/>
              <a:t> 10%</a:t>
            </a:r>
          </a:p>
          <a:p>
            <a:pPr lvl="2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Occlusive footwear</a:t>
            </a:r>
          </a:p>
          <a:p>
            <a:pPr lvl="2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Communal baths/showers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i="1" dirty="0" smtClean="0"/>
              <a:t>T. </a:t>
            </a:r>
            <a:r>
              <a:rPr lang="en-US" i="1" dirty="0" err="1" smtClean="0"/>
              <a:t>rubrum</a:t>
            </a:r>
            <a:r>
              <a:rPr lang="en-US" i="1" dirty="0" smtClean="0"/>
              <a:t>, T. </a:t>
            </a:r>
            <a:r>
              <a:rPr lang="en-US" i="1" dirty="0" err="1" smtClean="0"/>
              <a:t>mentagrophytes</a:t>
            </a:r>
            <a:r>
              <a:rPr lang="en-US" i="1" dirty="0" smtClean="0"/>
              <a:t>, E. </a:t>
            </a:r>
            <a:r>
              <a:rPr lang="en-US" i="1" dirty="0" err="1" smtClean="0"/>
              <a:t>floccosum</a:t>
            </a:r>
            <a:endParaRPr lang="en-US" i="1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err="1" smtClean="0"/>
              <a:t>Interdigital</a:t>
            </a:r>
            <a:r>
              <a:rPr lang="en-US" dirty="0" smtClean="0"/>
              <a:t> maceration on feet, scale of plantar surface, odor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Hands with fine scale; hands or feet with </a:t>
            </a:r>
            <a:r>
              <a:rPr lang="en-US" dirty="0" err="1" smtClean="0"/>
              <a:t>bullae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“Two-feet, one-hand” syndrome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Dermatophytoses</a:t>
            </a:r>
            <a:r>
              <a:rPr lang="en-US" dirty="0" smtClean="0"/>
              <a:t>:  </a:t>
            </a:r>
            <a:r>
              <a:rPr lang="en-US" dirty="0" err="1" smtClean="0"/>
              <a:t>Onychomycoses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err="1" smtClean="0"/>
              <a:t>Onycomycosis</a:t>
            </a:r>
            <a:r>
              <a:rPr lang="en-US" dirty="0" smtClean="0"/>
              <a:t>:  Any infection of the nail  unit—includes non-</a:t>
            </a:r>
            <a:r>
              <a:rPr lang="en-US" dirty="0" err="1" smtClean="0"/>
              <a:t>dermatophyte</a:t>
            </a:r>
            <a:r>
              <a:rPr lang="en-US" dirty="0" smtClean="0"/>
              <a:t> fungi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Most common of all nail disorders—comprises 50%; 2-8 % of population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Seen more recently in association with prosthetic nails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Four clinical subtypes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Distal </a:t>
            </a:r>
            <a:r>
              <a:rPr lang="en-US" dirty="0" err="1" smtClean="0"/>
              <a:t>subungual</a:t>
            </a: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Proximal </a:t>
            </a:r>
            <a:r>
              <a:rPr lang="en-US" dirty="0" err="1" smtClean="0"/>
              <a:t>subungual</a:t>
            </a: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White superficial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Candidal</a:t>
            </a: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Dermatophytoses</a:t>
            </a:r>
            <a:r>
              <a:rPr lang="en-US" dirty="0" smtClean="0"/>
              <a:t>: </a:t>
            </a:r>
            <a:r>
              <a:rPr lang="en-US" dirty="0" err="1" smtClean="0"/>
              <a:t>Onychomycosis</a:t>
            </a:r>
            <a:endParaRPr lang="en-US" dirty="0"/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T. rubrum associated with over 70%  of cases; yeast species only 5%; molds can also cause</a:t>
            </a:r>
          </a:p>
          <a:p>
            <a:r>
              <a:rPr lang="en-US" smtClean="0"/>
              <a:t>Increasing frequency may be associated with increased immunosuppression</a:t>
            </a:r>
          </a:p>
          <a:p>
            <a:r>
              <a:rPr lang="en-US" smtClean="0"/>
              <a:t>Distal Subungual</a:t>
            </a:r>
          </a:p>
          <a:p>
            <a:pPr lvl="1"/>
            <a:r>
              <a:rPr lang="en-US" smtClean="0"/>
              <a:t>Clinically, white to brown-yellow discoloration of nail distally to proximally</a:t>
            </a:r>
          </a:p>
          <a:p>
            <a:pPr lvl="1"/>
            <a:r>
              <a:rPr lang="en-US" smtClean="0"/>
              <a:t>Subungual hyperkeratosis</a:t>
            </a:r>
          </a:p>
          <a:p>
            <a:pPr lvl="1"/>
            <a:r>
              <a:rPr lang="en-US" smtClean="0"/>
              <a:t>Marked dystrophy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Dermatophytoses</a:t>
            </a:r>
            <a:r>
              <a:rPr lang="en-US" dirty="0" smtClean="0"/>
              <a:t>:  </a:t>
            </a:r>
            <a:r>
              <a:rPr lang="en-US" dirty="0" err="1" smtClean="0"/>
              <a:t>Onychomycosis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Proximal Superficial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White to beige opacity of proximal nail fold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i="1" dirty="0" smtClean="0"/>
              <a:t>T. </a:t>
            </a:r>
            <a:r>
              <a:rPr lang="en-US" i="1" dirty="0" err="1" smtClean="0"/>
              <a:t>rubrum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T </a:t>
            </a:r>
            <a:r>
              <a:rPr lang="en-US" i="1" dirty="0" err="1" smtClean="0"/>
              <a:t>megninii</a:t>
            </a:r>
            <a:endParaRPr lang="en-US" i="1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Can </a:t>
            </a:r>
            <a:r>
              <a:rPr lang="en-US" dirty="0" err="1" smtClean="0"/>
              <a:t>enlargen</a:t>
            </a:r>
            <a:r>
              <a:rPr lang="en-US" dirty="0" smtClean="0"/>
              <a:t> to affect the entire nail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i="1" dirty="0" smtClean="0"/>
              <a:t>T. </a:t>
            </a:r>
            <a:r>
              <a:rPr lang="en-US" i="1" dirty="0" err="1" smtClean="0"/>
              <a:t>rubrum</a:t>
            </a:r>
            <a:r>
              <a:rPr lang="en-US" i="1" dirty="0" smtClean="0"/>
              <a:t> </a:t>
            </a:r>
            <a:r>
              <a:rPr lang="en-US" dirty="0" smtClean="0"/>
              <a:t>variant seen almost exclusively in HIV  setting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White Superficial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Direct invasion of dorsal nail plate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White to yellow discoloration, patchy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 </a:t>
            </a:r>
            <a:r>
              <a:rPr lang="en-US" dirty="0" err="1" smtClean="0"/>
              <a:t>Candidal</a:t>
            </a: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Invade via </a:t>
            </a:r>
            <a:r>
              <a:rPr lang="en-US" dirty="0" err="1" smtClean="0"/>
              <a:t>hyponychia</a:t>
            </a: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Destruction of entire nail plate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Differential Diagnoses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corporis</a:t>
            </a:r>
            <a:r>
              <a:rPr lang="en-US" dirty="0" smtClean="0"/>
              <a:t> and related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Almost any </a:t>
            </a:r>
            <a:r>
              <a:rPr lang="en-US" dirty="0" err="1" smtClean="0"/>
              <a:t>papulosquamous</a:t>
            </a:r>
            <a:r>
              <a:rPr lang="en-US" dirty="0" smtClean="0"/>
              <a:t> disorder</a:t>
            </a:r>
          </a:p>
          <a:p>
            <a:pPr lvl="2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Seborrhea, atopic dermatitis, psoriasis, </a:t>
            </a:r>
            <a:r>
              <a:rPr lang="en-US" dirty="0" err="1" smtClean="0"/>
              <a:t>pityriases</a:t>
            </a:r>
            <a:r>
              <a:rPr lang="en-US" dirty="0" smtClean="0"/>
              <a:t>, t-cell lymphomas</a:t>
            </a:r>
          </a:p>
          <a:p>
            <a:pPr lvl="2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Other infections, drug eruptions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capitis</a:t>
            </a: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Seborrhea/psoriasis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Inflammatory </a:t>
            </a:r>
            <a:r>
              <a:rPr lang="en-US" dirty="0" err="1" smtClean="0"/>
              <a:t>alopecias</a:t>
            </a:r>
            <a:r>
              <a:rPr lang="en-US" dirty="0" smtClean="0"/>
              <a:t>; trauma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Bacterial infections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err="1" smtClean="0"/>
              <a:t>Onychomycoses</a:t>
            </a: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Lichen </a:t>
            </a:r>
            <a:r>
              <a:rPr lang="en-US" dirty="0" err="1" smtClean="0"/>
              <a:t>planus</a:t>
            </a:r>
            <a:r>
              <a:rPr lang="en-US" dirty="0" smtClean="0"/>
              <a:t>, psoriasis, mechanical, drug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Disclosures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None pertinent to this presentation</a:t>
            </a:r>
          </a:p>
          <a:p>
            <a:endParaRPr lang="en-US" smtClean="0"/>
          </a:p>
          <a:p>
            <a:r>
              <a:rPr lang="en-US" smtClean="0"/>
              <a:t>Consultant and/or clinical investigator for several pharmaceutical companies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Dermatophytoses: 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Systemic versus topical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Hair, nails almost always require oral therapies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err="1" smtClean="0"/>
              <a:t>Griseofulvin</a:t>
            </a:r>
            <a:r>
              <a:rPr lang="en-US" dirty="0" smtClean="0"/>
              <a:t> remains a standard secondary to FDA approval and cost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Need 6- 8 weeks of therapy; should be taken with a fatty meal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Side effects include photosensitivity, gastrointestinal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err="1" smtClean="0"/>
              <a:t>Azole</a:t>
            </a:r>
            <a:r>
              <a:rPr lang="en-US" dirty="0" smtClean="0"/>
              <a:t> </a:t>
            </a:r>
            <a:r>
              <a:rPr lang="en-US" dirty="0" err="1" smtClean="0"/>
              <a:t>antifungals</a:t>
            </a:r>
            <a:r>
              <a:rPr lang="en-US" dirty="0" smtClean="0"/>
              <a:t>:  </a:t>
            </a:r>
            <a:r>
              <a:rPr lang="en-US" dirty="0" err="1" smtClean="0"/>
              <a:t>Ketoconazole</a:t>
            </a:r>
            <a:r>
              <a:rPr lang="en-US" dirty="0" smtClean="0"/>
              <a:t>/</a:t>
            </a:r>
            <a:r>
              <a:rPr lang="en-US" dirty="0" err="1" smtClean="0"/>
              <a:t>fluconazole</a:t>
            </a:r>
            <a:r>
              <a:rPr lang="en-US" dirty="0" smtClean="0"/>
              <a:t>/</a:t>
            </a:r>
            <a:r>
              <a:rPr lang="en-US" dirty="0" err="1" smtClean="0"/>
              <a:t>itraconazole</a:t>
            </a: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 Hepatitis; lesser effect on gastrointestinal, drug-drug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err="1" smtClean="0"/>
              <a:t>Allylamine</a:t>
            </a:r>
            <a:r>
              <a:rPr lang="en-US" dirty="0" smtClean="0"/>
              <a:t> </a:t>
            </a:r>
            <a:r>
              <a:rPr lang="en-US" dirty="0" err="1" smtClean="0"/>
              <a:t>antifungals</a:t>
            </a:r>
            <a:r>
              <a:rPr lang="en-US" dirty="0" smtClean="0"/>
              <a:t>:  </a:t>
            </a:r>
            <a:r>
              <a:rPr lang="en-US" dirty="0" err="1" smtClean="0"/>
              <a:t>Terbenafine</a:t>
            </a: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Hepatits</a:t>
            </a:r>
            <a:r>
              <a:rPr lang="en-US" dirty="0" smtClean="0"/>
              <a:t>, gastrointestinal, drug-drug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Dermatophytoses:  Treatment</a:t>
            </a:r>
          </a:p>
        </p:txBody>
      </p:sp>
      <p:sp>
        <p:nvSpPr>
          <p:cNvPr id="481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Topical therapies</a:t>
            </a:r>
          </a:p>
          <a:p>
            <a:pPr lvl="1"/>
            <a:r>
              <a:rPr lang="en-US" smtClean="0"/>
              <a:t>A variety exist</a:t>
            </a:r>
          </a:p>
          <a:p>
            <a:pPr lvl="2"/>
            <a:r>
              <a:rPr lang="en-US" smtClean="0"/>
              <a:t> Imidazoles, allylamines, tolnaftate, cicloprox, butenafine</a:t>
            </a:r>
          </a:p>
          <a:p>
            <a:pPr lvl="2"/>
            <a:r>
              <a:rPr lang="en-US" smtClean="0"/>
              <a:t>Shampoos as adjuvant therapies—i.e. selenium sulfide based</a:t>
            </a:r>
          </a:p>
          <a:p>
            <a:r>
              <a:rPr lang="en-US" smtClean="0"/>
              <a:t>Treat secondary infections</a:t>
            </a:r>
          </a:p>
          <a:p>
            <a:r>
              <a:rPr lang="en-US" smtClean="0"/>
              <a:t>Site and nature of infection dictate therapy</a:t>
            </a:r>
          </a:p>
          <a:p>
            <a:r>
              <a:rPr lang="en-US" smtClean="0"/>
              <a:t>Increasing resistance seen</a:t>
            </a:r>
          </a:p>
          <a:p>
            <a:r>
              <a:rPr lang="en-US" smtClean="0"/>
              <a:t>Avoidance techniques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Yeast Infections</a:t>
            </a:r>
          </a:p>
        </p:txBody>
      </p:sp>
      <p:sp>
        <p:nvSpPr>
          <p:cNvPr id="563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Candidiasis</a:t>
            </a:r>
          </a:p>
          <a:p>
            <a:pPr lvl="1"/>
            <a:r>
              <a:rPr lang="en-US" smtClean="0"/>
              <a:t>Most </a:t>
            </a:r>
            <a:r>
              <a:rPr lang="en-US" i="1" smtClean="0"/>
              <a:t>Candidal</a:t>
            </a:r>
            <a:r>
              <a:rPr lang="en-US" smtClean="0"/>
              <a:t> species do not infect humans and are only opportunistic infections</a:t>
            </a:r>
          </a:p>
          <a:p>
            <a:pPr lvl="1"/>
            <a:r>
              <a:rPr lang="en-US" smtClean="0"/>
              <a:t>Share the ability to produce pseudomycelia with the exception of </a:t>
            </a:r>
            <a:r>
              <a:rPr lang="en-US" i="1" smtClean="0"/>
              <a:t>C. glabrata</a:t>
            </a:r>
          </a:p>
          <a:p>
            <a:pPr lvl="1"/>
            <a:r>
              <a:rPr lang="en-US" i="1" smtClean="0"/>
              <a:t>C. albicans </a:t>
            </a:r>
            <a:r>
              <a:rPr lang="en-US" smtClean="0"/>
              <a:t>responsible for 70-80% of all infections</a:t>
            </a:r>
          </a:p>
          <a:p>
            <a:r>
              <a:rPr lang="en-US" smtClean="0"/>
              <a:t>Pityriasis versicolor</a:t>
            </a:r>
          </a:p>
          <a:p>
            <a:pPr lvl="1"/>
            <a:r>
              <a:rPr lang="en-US" smtClean="0"/>
              <a:t>Malassezia genus</a:t>
            </a:r>
            <a:r>
              <a:rPr lang="en-US" i="1" smtClean="0"/>
              <a:t>— M. Furfur </a:t>
            </a:r>
            <a:r>
              <a:rPr lang="en-US" smtClean="0"/>
              <a:t>(or </a:t>
            </a:r>
            <a:r>
              <a:rPr lang="en-US" i="1" smtClean="0"/>
              <a:t>Pityrosporum furfur</a:t>
            </a:r>
            <a:r>
              <a:rPr lang="en-US" smtClean="0"/>
              <a:t>) causative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Yeast Infections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err="1" smtClean="0"/>
              <a:t>Candidal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Widespread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Oral, vaginal, male genitalia, </a:t>
            </a:r>
            <a:r>
              <a:rPr lang="en-US" dirty="0" err="1" smtClean="0"/>
              <a:t>cutaneous</a:t>
            </a:r>
            <a:r>
              <a:rPr lang="en-US" dirty="0" smtClean="0"/>
              <a:t> all exist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Disseminated and </a:t>
            </a:r>
            <a:r>
              <a:rPr lang="en-US" dirty="0" err="1" smtClean="0"/>
              <a:t>mucocutaneous</a:t>
            </a:r>
            <a:r>
              <a:rPr lang="en-US" dirty="0" smtClean="0"/>
              <a:t> in </a:t>
            </a:r>
            <a:r>
              <a:rPr lang="en-US" dirty="0" err="1" smtClean="0"/>
              <a:t>immunocompromised</a:t>
            </a:r>
            <a:r>
              <a:rPr lang="en-US" dirty="0" smtClean="0"/>
              <a:t> setting—chemotherapy, primary cell mediated </a:t>
            </a:r>
            <a:r>
              <a:rPr lang="en-US" dirty="0" err="1" smtClean="0"/>
              <a:t>immunodeficiencies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Clinical picture varies from discreet white patches on mucosa to </a:t>
            </a:r>
            <a:r>
              <a:rPr lang="en-US" dirty="0" err="1" smtClean="0"/>
              <a:t>erythema</a:t>
            </a:r>
            <a:r>
              <a:rPr lang="en-US" dirty="0" smtClean="0"/>
              <a:t> with satellite pustules to erosions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Treatment dependent on co-morbidities; disease extent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Disseminated will require </a:t>
            </a:r>
            <a:r>
              <a:rPr lang="en-US" dirty="0" err="1" smtClean="0"/>
              <a:t>aggessive</a:t>
            </a:r>
            <a:r>
              <a:rPr lang="en-US" dirty="0" smtClean="0"/>
              <a:t> treatment—</a:t>
            </a:r>
            <a:r>
              <a:rPr lang="en-US" dirty="0" err="1" smtClean="0"/>
              <a:t>amphotericin</a:t>
            </a:r>
            <a:r>
              <a:rPr lang="en-US" dirty="0" smtClean="0"/>
              <a:t> B or </a:t>
            </a:r>
            <a:r>
              <a:rPr lang="en-US" dirty="0" err="1" smtClean="0"/>
              <a:t>caspofungin</a:t>
            </a:r>
            <a:endParaRPr lang="en-US" dirty="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Yeast Infections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versicolor</a:t>
            </a:r>
            <a:endParaRPr lang="en-US" dirty="0" smtClean="0"/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Classic presentation of brown, nominally scaly papules and plaques of chest/back/trunk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Hypopigmentation</a:t>
            </a:r>
            <a:r>
              <a:rPr lang="en-US" dirty="0" smtClean="0"/>
              <a:t> through </a:t>
            </a:r>
            <a:r>
              <a:rPr lang="en-US" dirty="0" err="1" smtClean="0"/>
              <a:t>azelaic</a:t>
            </a:r>
            <a:r>
              <a:rPr lang="en-US" dirty="0" smtClean="0"/>
              <a:t> acid by-product—hence the “varied color”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“Spaghetti and meatballs” of spores and </a:t>
            </a:r>
            <a:r>
              <a:rPr lang="en-US" dirty="0" err="1" smtClean="0"/>
              <a:t>hyphae</a:t>
            </a:r>
            <a:r>
              <a:rPr lang="en-US" dirty="0" smtClean="0"/>
              <a:t> on KOH prep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Differential includes </a:t>
            </a:r>
            <a:r>
              <a:rPr lang="en-US" dirty="0" err="1" smtClean="0"/>
              <a:t>papulosquamous</a:t>
            </a:r>
            <a:r>
              <a:rPr lang="en-US" dirty="0" smtClean="0"/>
              <a:t> disorders, </a:t>
            </a:r>
            <a:r>
              <a:rPr lang="en-US" dirty="0" err="1" smtClean="0"/>
              <a:t>vitiligo</a:t>
            </a:r>
            <a:r>
              <a:rPr lang="en-US" dirty="0" smtClean="0"/>
              <a:t>, syphilis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Oral or topical treatment on severity—</a:t>
            </a:r>
            <a:r>
              <a:rPr lang="en-US" dirty="0" err="1" smtClean="0"/>
              <a:t>azole</a:t>
            </a:r>
            <a:r>
              <a:rPr lang="en-US" dirty="0" smtClean="0"/>
              <a:t> </a:t>
            </a:r>
            <a:r>
              <a:rPr lang="en-US" dirty="0" err="1" smtClean="0"/>
              <a:t>antifungals</a:t>
            </a:r>
            <a:r>
              <a:rPr lang="en-US" dirty="0" smtClean="0"/>
              <a:t> effective orally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Classification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Dermatophytoses</a:t>
            </a:r>
          </a:p>
          <a:p>
            <a:pPr lvl="1"/>
            <a:r>
              <a:rPr lang="en-US" smtClean="0"/>
              <a:t>Microsporum</a:t>
            </a:r>
          </a:p>
          <a:p>
            <a:pPr lvl="1"/>
            <a:r>
              <a:rPr lang="en-US" smtClean="0"/>
              <a:t>Epidermophyton</a:t>
            </a:r>
          </a:p>
          <a:p>
            <a:pPr lvl="1"/>
            <a:r>
              <a:rPr lang="en-US" smtClean="0"/>
              <a:t>Trichophyton</a:t>
            </a:r>
          </a:p>
          <a:p>
            <a:pPr lvl="1"/>
            <a:endParaRPr lang="en-US" smtClean="0"/>
          </a:p>
          <a:p>
            <a:r>
              <a:rPr lang="en-US" smtClean="0"/>
              <a:t>Yeast species</a:t>
            </a:r>
          </a:p>
          <a:p>
            <a:endParaRPr lang="en-US" smtClean="0"/>
          </a:p>
          <a:p>
            <a:r>
              <a:rPr lang="en-US" smtClean="0"/>
              <a:t>Can infect skin, hair or nails based on the ability to obtain nutrition from </a:t>
            </a:r>
            <a:r>
              <a:rPr lang="en-US" i="1" smtClean="0"/>
              <a:t>keratin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Dermatophytoses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Anamorphic fungi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Colonize keratin; cause host response inflammation via their by-products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Host response can be mild to severe dependent on the level of skin invasion—typically confined only to keratin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Abnormalities of immune system can lead to altered host response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Dermatophytes--Genera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smtClean="0"/>
              <a:t>Epidermophyton</a:t>
            </a:r>
            <a:r>
              <a:rPr lang="en-US" sz="2000" smtClean="0"/>
              <a:t> produces only macroconidia, no microconidia and consists of 2 species, one of which is a pathogen.</a:t>
            </a:r>
          </a:p>
          <a:p>
            <a:endParaRPr lang="en-US" sz="2000" smtClean="0"/>
          </a:p>
          <a:p>
            <a:r>
              <a:rPr lang="en-US" sz="2000" smtClean="0"/>
              <a:t> </a:t>
            </a:r>
            <a:r>
              <a:rPr lang="en-US" sz="2000" b="1" smtClean="0"/>
              <a:t>Microsporum</a:t>
            </a:r>
            <a:r>
              <a:rPr lang="en-US" sz="2000" smtClean="0"/>
              <a:t> - Both microconidia and rough-walled macroconidia characterize Microsporum species. There are 19 described species but only 9 are involved in human or animal infections. </a:t>
            </a:r>
          </a:p>
          <a:p>
            <a:endParaRPr lang="en-US" sz="2000" smtClean="0"/>
          </a:p>
          <a:p>
            <a:r>
              <a:rPr lang="en-US" sz="2000" b="1" smtClean="0"/>
              <a:t>Trichophyton</a:t>
            </a:r>
            <a:r>
              <a:rPr lang="en-US" sz="2000" smtClean="0"/>
              <a:t> - When produced the macroconidia of Trichophyton species are smooth-walled. There are 22 species, most causing infections in humans or animals. </a:t>
            </a:r>
          </a:p>
          <a:p>
            <a:endParaRPr lang="en-US" sz="2000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Dermatophytoses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Numerous ways to classify</a:t>
            </a:r>
          </a:p>
          <a:p>
            <a:pPr lvl="1"/>
            <a:r>
              <a:rPr lang="en-US" smtClean="0"/>
              <a:t>Habitat</a:t>
            </a:r>
          </a:p>
          <a:p>
            <a:pPr lvl="2"/>
            <a:r>
              <a:rPr lang="en-US" smtClean="0"/>
              <a:t>Geophilic</a:t>
            </a:r>
          </a:p>
          <a:p>
            <a:pPr lvl="2"/>
            <a:r>
              <a:rPr lang="en-US" smtClean="0"/>
              <a:t>Anthropophilic</a:t>
            </a:r>
          </a:p>
          <a:p>
            <a:pPr lvl="2"/>
            <a:r>
              <a:rPr lang="en-US" smtClean="0"/>
              <a:t>Zoophilic</a:t>
            </a:r>
          </a:p>
          <a:p>
            <a:pPr lvl="1"/>
            <a:r>
              <a:rPr lang="en-US" smtClean="0"/>
              <a:t>Pattern of infection</a:t>
            </a:r>
          </a:p>
          <a:p>
            <a:pPr lvl="1"/>
            <a:r>
              <a:rPr lang="en-US" smtClean="0"/>
              <a:t>Degree of host inflammatory response</a:t>
            </a:r>
          </a:p>
          <a:p>
            <a:pPr lvl="1"/>
            <a:r>
              <a:rPr lang="en-US" smtClean="0"/>
              <a:t>Colony or microscopic appearance</a:t>
            </a:r>
          </a:p>
          <a:p>
            <a:pPr lvl="2"/>
            <a:r>
              <a:rPr lang="en-US" smtClean="0"/>
              <a:t>Macro- or microconidia</a:t>
            </a:r>
          </a:p>
          <a:p>
            <a:pPr lvl="2"/>
            <a:r>
              <a:rPr lang="en-US" smtClean="0"/>
              <a:t>Spores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Dermatophytoses</a:t>
            </a:r>
          </a:p>
        </p:txBody>
      </p:sp>
      <p:pic>
        <p:nvPicPr>
          <p:cNvPr id="21506" name="Content Placeholder 3" descr="ringworm_s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24088" y="2535238"/>
            <a:ext cx="4695825" cy="319087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Dermatophytoses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Diagnostic techniques</a:t>
            </a:r>
          </a:p>
          <a:p>
            <a:pPr lvl="1"/>
            <a:r>
              <a:rPr lang="en-US" smtClean="0"/>
              <a:t>History and Physical Examination</a:t>
            </a:r>
          </a:p>
          <a:p>
            <a:pPr lvl="1"/>
            <a:r>
              <a:rPr lang="en-US" smtClean="0"/>
              <a:t>Microscopic examination</a:t>
            </a:r>
          </a:p>
          <a:p>
            <a:pPr lvl="2"/>
            <a:r>
              <a:rPr lang="en-US" smtClean="0"/>
              <a:t>Tissue scrapings, nail clippings, tissue biopsy, hair mounts</a:t>
            </a:r>
          </a:p>
          <a:p>
            <a:pPr lvl="2"/>
            <a:r>
              <a:rPr lang="en-US" smtClean="0"/>
              <a:t>KOH or formalin – fixed with special stains</a:t>
            </a:r>
          </a:p>
          <a:p>
            <a:pPr lvl="1"/>
            <a:r>
              <a:rPr lang="en-US" smtClean="0"/>
              <a:t>Culture</a:t>
            </a:r>
          </a:p>
          <a:p>
            <a:pPr lvl="2"/>
            <a:r>
              <a:rPr lang="en-US" smtClean="0"/>
              <a:t>Sabouraud’s Dextrose Agar (SDA)</a:t>
            </a:r>
          </a:p>
          <a:p>
            <a:pPr lvl="2"/>
            <a:r>
              <a:rPr lang="en-US" smtClean="0"/>
              <a:t>Dermatophyte Test Media (DTM)</a:t>
            </a:r>
          </a:p>
          <a:p>
            <a:pPr lvl="2"/>
            <a:r>
              <a:rPr lang="en-US" smtClean="0"/>
              <a:t>Specialized media based on nutritional requirements of the organism in question– ie Trichophyton species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Words>1470</Words>
  <Application>Microsoft Office PowerPoint</Application>
  <PresentationFormat>On-screen Show (4:3)</PresentationFormat>
  <Paragraphs>243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Flow</vt:lpstr>
      <vt:lpstr>Superficial Fungal Infections</vt:lpstr>
      <vt:lpstr>Objectives</vt:lpstr>
      <vt:lpstr>Disclosures</vt:lpstr>
      <vt:lpstr>Classification</vt:lpstr>
      <vt:lpstr>Dermatophytoses</vt:lpstr>
      <vt:lpstr>Dermatophytes--Genera</vt:lpstr>
      <vt:lpstr>Dermatophytoses</vt:lpstr>
      <vt:lpstr>Dermatophytoses</vt:lpstr>
      <vt:lpstr>Dermatophytoses</vt:lpstr>
      <vt:lpstr>Trichophyton</vt:lpstr>
      <vt:lpstr>Microsporium</vt:lpstr>
      <vt:lpstr>Epidermophyton</vt:lpstr>
      <vt:lpstr>Dermatophytoses</vt:lpstr>
      <vt:lpstr>Dermatophytoses</vt:lpstr>
      <vt:lpstr>Dermatophytes: Hair Examination</vt:lpstr>
      <vt:lpstr>Dermatophytoses: Tinea capitis</vt:lpstr>
      <vt:lpstr>Dermatophytoses: Tinea capitis</vt:lpstr>
      <vt:lpstr>Slide 18</vt:lpstr>
      <vt:lpstr>Dermatophytosis: Tinea capitis</vt:lpstr>
      <vt:lpstr>Tinea favosum</vt:lpstr>
      <vt:lpstr>Dermatophytoses: Tinea barbae</vt:lpstr>
      <vt:lpstr>Dermatophytes: Tinea corporis</vt:lpstr>
      <vt:lpstr>Dermatophytosis:  Tinea corporis</vt:lpstr>
      <vt:lpstr>Dermatophytosis: Tinea cruris</vt:lpstr>
      <vt:lpstr>Dermatophytosis: Tinea manum/pedis</vt:lpstr>
      <vt:lpstr>Dermatophytoses:  Onychomycoses</vt:lpstr>
      <vt:lpstr>Dermatophytoses: Onychomycosis</vt:lpstr>
      <vt:lpstr>Dermatophytoses:  Onychomycosis</vt:lpstr>
      <vt:lpstr>Differential Diagnoses</vt:lpstr>
      <vt:lpstr>Dermatophytoses:  Treatment</vt:lpstr>
      <vt:lpstr>Dermatophytoses:  Treatment</vt:lpstr>
      <vt:lpstr>Yeast Infections</vt:lpstr>
      <vt:lpstr>Yeast Infections</vt:lpstr>
      <vt:lpstr>Yeast Infections</vt:lpstr>
    </vt:vector>
  </TitlesOfParts>
  <Company>The University of Toledo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Superficial Fungal Infections</dc:title>
  <dc:creator>lg</dc:creator>
  <cp:lastModifiedBy>tmcdani</cp:lastModifiedBy>
  <cp:revision>65</cp:revision>
  <dcterms:created xsi:type="dcterms:W3CDTF">2011-10-13T01:03:53Z</dcterms:created>
  <dcterms:modified xsi:type="dcterms:W3CDTF">2011-10-20T18:42:10Z</dcterms:modified>
</cp:coreProperties>
</file>